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57" r:id="rId3"/>
    <p:sldId id="258" r:id="rId4"/>
    <p:sldId id="256" r:id="rId5"/>
    <p:sldId id="259" r:id="rId6"/>
    <p:sldId id="263" r:id="rId7"/>
    <p:sldId id="260" r:id="rId8"/>
    <p:sldId id="261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Pretendard SemiBold" panose="02000703000000020004" pitchFamily="50" charset="-127"/>
      <p:bold r:id="rId12"/>
    </p:embeddedFont>
    <p:embeddedFont>
      <p:font typeface="Pretendard ExtraBold" panose="02000903000000020004" pitchFamily="50" charset="-127"/>
      <p:bold r:id="rId13"/>
    </p:embeddedFont>
    <p:embeddedFont>
      <p:font typeface="Pretendard Light" panose="02000403000000020004" pitchFamily="50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30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57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98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33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63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00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1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29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83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184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12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534D5-B18A-4517-8B3F-1EBD7F61D9F7}" type="datetimeFigureOut">
              <a:rPr lang="ko-KR" altLang="en-US" smtClean="0"/>
              <a:t>2023-11-08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09A97-A055-4D48-AE80-33B1363E40D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3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99" y="1771871"/>
            <a:ext cx="2952463" cy="2952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21" y="2784671"/>
            <a:ext cx="507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rgbClr val="40404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sz="7200" dirty="0" smtClean="0">
                <a:solidFill>
                  <a:srgbClr val="40404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정의서 </a:t>
            </a:r>
            <a:endParaRPr lang="ko-KR" altLang="en-US" sz="7200" dirty="0">
              <a:solidFill>
                <a:srgbClr val="40404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8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735624"/>
              </p:ext>
            </p:extLst>
          </p:nvPr>
        </p:nvGraphicFramePr>
        <p:xfrm>
          <a:off x="8925886" y="209548"/>
          <a:ext cx="3066089" cy="6428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956">
                  <a:extLst>
                    <a:ext uri="{9D8B030D-6E8A-4147-A177-3AD203B41FA5}">
                      <a16:colId xmlns:a16="http://schemas.microsoft.com/office/drawing/2014/main" val="3485861638"/>
                    </a:ext>
                  </a:extLst>
                </a:gridCol>
                <a:gridCol w="2367133">
                  <a:extLst>
                    <a:ext uri="{9D8B030D-6E8A-4147-A177-3AD203B41FA5}">
                      <a16:colId xmlns:a16="http://schemas.microsoft.com/office/drawing/2014/main" val="243865075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11113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사용자의 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입력하는 탭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1311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사용자의 비밀번호를 입력하는 탭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8674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와 비밀번호를 입력 후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클릭하면 로그인이</a:t>
                      </a:r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완료된다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잘못된 정보 입력 시 알림창이 뜬다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15476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계정이 없다면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해당 탭을 클릭하여</a:t>
                      </a:r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회원가입을 진행한다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6031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241915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06504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9100"/>
                  </a:ext>
                </a:extLst>
              </a:tr>
            </a:tbl>
          </a:graphicData>
        </a:graphic>
      </p:graphicFrame>
      <p:graphicFrame>
        <p:nvGraphicFramePr>
          <p:cNvPr id="12" name="Google Shape;105;p15"/>
          <p:cNvGraphicFramePr/>
          <p:nvPr>
            <p:extLst>
              <p:ext uri="{D42A27DB-BD31-4B8C-83A1-F6EECF244321}">
                <p14:modId xmlns:p14="http://schemas.microsoft.com/office/powerpoint/2010/main" val="3706352534"/>
              </p:ext>
            </p:extLst>
          </p:nvPr>
        </p:nvGraphicFramePr>
        <p:xfrm>
          <a:off x="202117" y="209550"/>
          <a:ext cx="8723768" cy="9268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8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PAGE</a:t>
                      </a:r>
                      <a:r>
                        <a:rPr lang="en-US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TILTE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로그인 페이지</a:t>
                      </a:r>
                      <a:endParaRPr altLang="en-US"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ID</a:t>
                      </a:r>
                      <a:endParaRPr lang="en-US" altLang="ko-KR"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1</a:t>
                      </a:r>
                      <a:endParaRPr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DATE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23.11.08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PATH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6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/</a:t>
                      </a:r>
                      <a:endParaRPr sz="16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25978" y="2582622"/>
            <a:ext cx="3238219" cy="1059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772903" y="2192885"/>
            <a:ext cx="47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❶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06775" y="2582622"/>
            <a:ext cx="1124161" cy="1059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164197" y="2182512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❷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7" y="1266737"/>
            <a:ext cx="8597934" cy="53716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65711" y="3642360"/>
            <a:ext cx="2354994" cy="44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765711" y="4264660"/>
            <a:ext cx="2354994" cy="44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765711" y="4931410"/>
            <a:ext cx="2354994" cy="44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765711" y="5376563"/>
            <a:ext cx="2354994" cy="44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20481" y="3219203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❶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6343" y="3863208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❷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1851" y="4557902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4125" y="5099779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50073" y="3523977"/>
            <a:ext cx="136410" cy="129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3120705" y="4157010"/>
            <a:ext cx="186840" cy="107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113453" y="5388211"/>
            <a:ext cx="186840" cy="107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14363" y="4826361"/>
            <a:ext cx="151348" cy="107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9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6" y="1257196"/>
            <a:ext cx="8579933" cy="5381221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47187"/>
              </p:ext>
            </p:extLst>
          </p:nvPr>
        </p:nvGraphicFramePr>
        <p:xfrm>
          <a:off x="8925886" y="209548"/>
          <a:ext cx="3066089" cy="6428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956">
                  <a:extLst>
                    <a:ext uri="{9D8B030D-6E8A-4147-A177-3AD203B41FA5}">
                      <a16:colId xmlns:a16="http://schemas.microsoft.com/office/drawing/2014/main" val="3485861638"/>
                    </a:ext>
                  </a:extLst>
                </a:gridCol>
                <a:gridCol w="2367133">
                  <a:extLst>
                    <a:ext uri="{9D8B030D-6E8A-4147-A177-3AD203B41FA5}">
                      <a16:colId xmlns:a16="http://schemas.microsoft.com/office/drawing/2014/main" val="243865075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11113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 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등록할 수 있는 탭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1311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 비밀번호를 등록할 수 있는 탭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비밀번호를 확인하기 위해 아래의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탭에 한 번 더 기입한다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8674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사용자의 휴대폰 번호를 입력하는 탭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15476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관리할 건물의 정보를 입력하는 탭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국적과 건물 이름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주소를 입력한다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6031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모든 정보를 기입했다면 해당 탭을 클릭하여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회원가입을 완료한다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241915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06504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9100"/>
                  </a:ext>
                </a:extLst>
              </a:tr>
            </a:tbl>
          </a:graphicData>
        </a:graphic>
      </p:graphicFrame>
      <p:graphicFrame>
        <p:nvGraphicFramePr>
          <p:cNvPr id="12" name="Google Shape;105;p15"/>
          <p:cNvGraphicFramePr/>
          <p:nvPr>
            <p:extLst>
              <p:ext uri="{D42A27DB-BD31-4B8C-83A1-F6EECF244321}">
                <p14:modId xmlns:p14="http://schemas.microsoft.com/office/powerpoint/2010/main" val="2769211043"/>
              </p:ext>
            </p:extLst>
          </p:nvPr>
        </p:nvGraphicFramePr>
        <p:xfrm>
          <a:off x="202117" y="209550"/>
          <a:ext cx="8723768" cy="9268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8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PAGE</a:t>
                      </a:r>
                      <a:r>
                        <a:rPr lang="en-US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TILTE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회원가입 페이지</a:t>
                      </a:r>
                      <a:endParaRPr altLang="en-US"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ID</a:t>
                      </a:r>
                      <a:endParaRPr lang="en-US" altLang="ko-KR"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DATE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23.11.08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PATH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6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/join</a:t>
                      </a:r>
                      <a:endParaRPr sz="16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585360" y="2413635"/>
            <a:ext cx="2587089" cy="44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126842" y="2017695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❶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6842" y="2810479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❷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4073" y="3838126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9414" y="4505426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85360" y="3202385"/>
            <a:ext cx="2587089" cy="810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5585359" y="4229100"/>
            <a:ext cx="2587089" cy="376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5600701" y="4788803"/>
            <a:ext cx="2571748" cy="941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5600701" y="5789326"/>
            <a:ext cx="2587089" cy="44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5126842" y="55116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/>
              </a:rPr>
              <a:t>❺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456863" y="2299798"/>
            <a:ext cx="136410" cy="129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448950" y="3076455"/>
            <a:ext cx="136410" cy="129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464291" y="5781136"/>
            <a:ext cx="136410" cy="129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448950" y="4784233"/>
            <a:ext cx="161595" cy="1086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441522" y="4101987"/>
            <a:ext cx="136410" cy="129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4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7" y="1235846"/>
            <a:ext cx="8677275" cy="541204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54843"/>
              </p:ext>
            </p:extLst>
          </p:nvPr>
        </p:nvGraphicFramePr>
        <p:xfrm>
          <a:off x="8925886" y="209548"/>
          <a:ext cx="3066089" cy="6438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956">
                  <a:extLst>
                    <a:ext uri="{9D8B030D-6E8A-4147-A177-3AD203B41FA5}">
                      <a16:colId xmlns:a16="http://schemas.microsoft.com/office/drawing/2014/main" val="3485861638"/>
                    </a:ext>
                  </a:extLst>
                </a:gridCol>
                <a:gridCol w="2367133">
                  <a:extLst>
                    <a:ext uri="{9D8B030D-6E8A-4147-A177-3AD203B41FA5}">
                      <a16:colId xmlns:a16="http://schemas.microsoft.com/office/drawing/2014/main" val="2438650752"/>
                    </a:ext>
                  </a:extLst>
                </a:gridCol>
              </a:tblGrid>
              <a:tr h="45905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11113"/>
                  </a:ext>
                </a:extLst>
              </a:tr>
              <a:tr h="736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오늘의 에너지 사용량과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목표 사용량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13118"/>
                  </a:ext>
                </a:extLst>
              </a:tr>
              <a:tr h="736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클릭 시 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 탭의 내용을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예상 사용 요금으로 전환할 수 있다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86748"/>
                  </a:ext>
                </a:extLst>
              </a:tr>
              <a:tr h="736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현재 에너지 절약을 잘 실천하고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있는지</a:t>
                      </a:r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표정</a:t>
                      </a:r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아이콘으로 </a:t>
                      </a:r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보기 쉽게 표시한다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15476"/>
                  </a:ext>
                </a:extLst>
              </a:tr>
              <a:tr h="736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전기와 가스 중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사용량을 확인하고자 하는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자원을 선택할 수 있다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6031"/>
                  </a:ext>
                </a:extLst>
              </a:tr>
              <a:tr h="736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에너지 사용량을 기간 별로 선택해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확인할 수 있다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241915"/>
                  </a:ext>
                </a:extLst>
              </a:tr>
              <a:tr h="813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4, 5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번에서 선택한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기간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자원 별 에너지 사용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총량을 그래프로 출력한다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예측 사용량은 선 그래프로 출력된다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06504"/>
                  </a:ext>
                </a:extLst>
              </a:tr>
              <a:tr h="736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클릭 시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원하는 페이지로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이동한다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9100"/>
                  </a:ext>
                </a:extLst>
              </a:tr>
              <a:tr h="736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로그아웃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009510"/>
                  </a:ext>
                </a:extLst>
              </a:tr>
            </a:tbl>
          </a:graphicData>
        </a:graphic>
      </p:graphicFrame>
      <p:graphicFrame>
        <p:nvGraphicFramePr>
          <p:cNvPr id="12" name="Google Shape;105;p15"/>
          <p:cNvGraphicFramePr/>
          <p:nvPr>
            <p:extLst>
              <p:ext uri="{D42A27DB-BD31-4B8C-83A1-F6EECF244321}">
                <p14:modId xmlns:p14="http://schemas.microsoft.com/office/powerpoint/2010/main" val="3276716980"/>
              </p:ext>
            </p:extLst>
          </p:nvPr>
        </p:nvGraphicFramePr>
        <p:xfrm>
          <a:off x="202117" y="209550"/>
          <a:ext cx="8723768" cy="9268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8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PAGE</a:t>
                      </a:r>
                      <a:r>
                        <a:rPr lang="en-US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TILTE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400" u="none" strike="noStrike" cap="none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 </a:t>
                      </a:r>
                      <a:r>
                        <a:rPr lang="ko-KR" alt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대시보드</a:t>
                      </a:r>
                      <a:endParaRPr altLang="en-US"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ID</a:t>
                      </a:r>
                      <a:endParaRPr lang="en-US" altLang="ko-KR"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2</a:t>
                      </a:r>
                      <a:endParaRPr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DATE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23.11.08</a:t>
                      </a:r>
                      <a:endParaRPr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PATH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6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/dashboard</a:t>
                      </a:r>
                      <a:endParaRPr sz="16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925978" y="2438283"/>
            <a:ext cx="3292630" cy="1265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439105" y="2017755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❶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71997" y="2444145"/>
            <a:ext cx="1124161" cy="1265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067007" y="1923239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❷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766673" y="2282467"/>
            <a:ext cx="167378" cy="155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8179272" y="2282467"/>
            <a:ext cx="69748" cy="155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853147" y="2525185"/>
            <a:ext cx="347572" cy="343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097819" y="2259073"/>
            <a:ext cx="91559" cy="2571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37474" y="1966559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90510" y="1656225"/>
            <a:ext cx="2620823" cy="267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5" name="직선 연결선 34"/>
          <p:cNvCxnSpPr/>
          <p:nvPr/>
        </p:nvCxnSpPr>
        <p:spPr>
          <a:xfrm flipH="1" flipV="1">
            <a:off x="5765931" y="1703829"/>
            <a:ext cx="224579" cy="134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69771" y="3310336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6851" y="2859208"/>
            <a:ext cx="1705202" cy="1857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9" name="직사각형 38"/>
          <p:cNvSpPr/>
          <p:nvPr/>
        </p:nvSpPr>
        <p:spPr>
          <a:xfrm>
            <a:off x="2283252" y="3737367"/>
            <a:ext cx="1392782" cy="197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2310538" y="4087652"/>
            <a:ext cx="6216242" cy="2008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1" name="직사각형 40"/>
          <p:cNvSpPr/>
          <p:nvPr/>
        </p:nvSpPr>
        <p:spPr>
          <a:xfrm>
            <a:off x="425299" y="5740256"/>
            <a:ext cx="1421839" cy="302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2476252" y="3581551"/>
            <a:ext cx="167378" cy="155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411347" y="144125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/>
              </a:rPr>
              <a:t>❺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6655824" y="6096000"/>
            <a:ext cx="167378" cy="155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6739513" y="61695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/>
              </a:rPr>
              <a:t>❻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H="1">
            <a:off x="1541513" y="2635574"/>
            <a:ext cx="165367" cy="223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635380" y="23167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/>
              </a:rPr>
              <a:t>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1362375" y="5516622"/>
            <a:ext cx="165367" cy="223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445058" y="52142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/>
              </a:rPr>
              <a:t>❽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8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6" y="1279721"/>
            <a:ext cx="8560883" cy="535869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00538"/>
              </p:ext>
            </p:extLst>
          </p:nvPr>
        </p:nvGraphicFramePr>
        <p:xfrm>
          <a:off x="8925886" y="209548"/>
          <a:ext cx="3066089" cy="6428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956">
                  <a:extLst>
                    <a:ext uri="{9D8B030D-6E8A-4147-A177-3AD203B41FA5}">
                      <a16:colId xmlns:a16="http://schemas.microsoft.com/office/drawing/2014/main" val="3485861638"/>
                    </a:ext>
                  </a:extLst>
                </a:gridCol>
                <a:gridCol w="2367133">
                  <a:extLst>
                    <a:ext uri="{9D8B030D-6E8A-4147-A177-3AD203B41FA5}">
                      <a16:colId xmlns:a16="http://schemas.microsoft.com/office/drawing/2014/main" val="243865075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11113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조회하고자 하는 층을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선택한다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1311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선택한 기간 별로 에너지 사용량을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조회한다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8674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1,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2</a:t>
                      </a:r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번에서 선택한 층과 기간의</a:t>
                      </a:r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용도 별 에너지 사용량이 그래프로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출력된다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15476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현재 작동 중인 기기를 확인하고</a:t>
                      </a:r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원하는 기기만 선택하여</a:t>
                      </a:r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그래프에 표시한다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6031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241915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06504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9100"/>
                  </a:ext>
                </a:extLst>
              </a:tr>
            </a:tbl>
          </a:graphicData>
        </a:graphic>
      </p:graphicFrame>
      <p:graphicFrame>
        <p:nvGraphicFramePr>
          <p:cNvPr id="12" name="Google Shape;105;p15"/>
          <p:cNvGraphicFramePr/>
          <p:nvPr>
            <p:extLst>
              <p:ext uri="{D42A27DB-BD31-4B8C-83A1-F6EECF244321}">
                <p14:modId xmlns:p14="http://schemas.microsoft.com/office/powerpoint/2010/main" val="58994172"/>
              </p:ext>
            </p:extLst>
          </p:nvPr>
        </p:nvGraphicFramePr>
        <p:xfrm>
          <a:off x="202117" y="209550"/>
          <a:ext cx="8723768" cy="9268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8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PAGE</a:t>
                      </a:r>
                      <a:r>
                        <a:rPr lang="en-US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TILTE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층 별 에너지 사용량 페이지</a:t>
                      </a:r>
                      <a:endParaRPr altLang="en-US"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ID</a:t>
                      </a:r>
                      <a:endParaRPr lang="en-US" altLang="ko-KR"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3</a:t>
                      </a:r>
                      <a:endParaRPr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DATE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23.11.08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PATH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6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/control</a:t>
                      </a:r>
                      <a:endParaRPr sz="16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04700" y="1810775"/>
            <a:ext cx="5296001" cy="2221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8368838" y="2589759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❶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36619" y="1251151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❷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3771" y="1360582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9960" y="4182633"/>
            <a:ext cx="4980613" cy="2049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6041844" y="2164579"/>
            <a:ext cx="2246089" cy="396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8247322" y="1560526"/>
            <a:ext cx="138932" cy="131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295886" y="2846095"/>
            <a:ext cx="143490" cy="150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5316293" y="1682018"/>
            <a:ext cx="144280" cy="136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941039" y="1692153"/>
            <a:ext cx="2632510" cy="35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460573" y="4563356"/>
            <a:ext cx="140127" cy="136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20506" y="4262135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7" y="1251151"/>
            <a:ext cx="8608361" cy="5367742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101408"/>
              </p:ext>
            </p:extLst>
          </p:nvPr>
        </p:nvGraphicFramePr>
        <p:xfrm>
          <a:off x="8925886" y="209548"/>
          <a:ext cx="3066089" cy="6435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956">
                  <a:extLst>
                    <a:ext uri="{9D8B030D-6E8A-4147-A177-3AD203B41FA5}">
                      <a16:colId xmlns:a16="http://schemas.microsoft.com/office/drawing/2014/main" val="3485861638"/>
                    </a:ext>
                  </a:extLst>
                </a:gridCol>
                <a:gridCol w="2367133">
                  <a:extLst>
                    <a:ext uri="{9D8B030D-6E8A-4147-A177-3AD203B41FA5}">
                      <a16:colId xmlns:a16="http://schemas.microsoft.com/office/drawing/2014/main" val="2438650752"/>
                    </a:ext>
                  </a:extLst>
                </a:gridCol>
              </a:tblGrid>
              <a:tr h="452174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11113"/>
                  </a:ext>
                </a:extLst>
              </a:tr>
              <a:tr h="82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제어 하고자 하는 기기를 선택한다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13118"/>
                  </a:ext>
                </a:extLst>
              </a:tr>
              <a:tr h="979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선택한 기기를 층 별로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제어할</a:t>
                      </a:r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수 있다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 </a:t>
                      </a:r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에어컨을 선택할 시</a:t>
                      </a:r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현재 외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내부 온도가 함께 표시되는 등 효과적으로 제어하기 위해 필요한 정보가 기기 별로 다르게 출력 된다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86748"/>
                  </a:ext>
                </a:extLst>
              </a:tr>
              <a:tr h="82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On/off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기록이 일시와 함께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출력된다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15476"/>
                  </a:ext>
                </a:extLst>
              </a:tr>
              <a:tr h="82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6031"/>
                  </a:ext>
                </a:extLst>
              </a:tr>
              <a:tr h="82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241915"/>
                  </a:ext>
                </a:extLst>
              </a:tr>
              <a:tr h="82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06504"/>
                  </a:ext>
                </a:extLst>
              </a:tr>
              <a:tr h="829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9100"/>
                  </a:ext>
                </a:extLst>
              </a:tr>
            </a:tbl>
          </a:graphicData>
        </a:graphic>
      </p:graphicFrame>
      <p:graphicFrame>
        <p:nvGraphicFramePr>
          <p:cNvPr id="12" name="Google Shape;105;p15"/>
          <p:cNvGraphicFramePr/>
          <p:nvPr>
            <p:extLst>
              <p:ext uri="{D42A27DB-BD31-4B8C-83A1-F6EECF244321}">
                <p14:modId xmlns:p14="http://schemas.microsoft.com/office/powerpoint/2010/main" val="3608307276"/>
              </p:ext>
            </p:extLst>
          </p:nvPr>
        </p:nvGraphicFramePr>
        <p:xfrm>
          <a:off x="202117" y="209550"/>
          <a:ext cx="8723768" cy="9268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8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PAGE</a:t>
                      </a:r>
                      <a:r>
                        <a:rPr lang="en-US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TILTE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층 별 전자기기</a:t>
                      </a:r>
                      <a:r>
                        <a:rPr lang="ko-KR" altLang="en-US" sz="1400" u="none" strike="noStrike" cap="none" baseline="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제어 페이지</a:t>
                      </a:r>
                      <a:endParaRPr altLang="en-US"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ID</a:t>
                      </a:r>
                      <a:endParaRPr lang="en-US" altLang="ko-KR"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4</a:t>
                      </a:r>
                      <a:endParaRPr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DATE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23.11.08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PATH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6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/detail</a:t>
                      </a:r>
                      <a:endParaRPr sz="16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29867" y="2248250"/>
            <a:ext cx="4258911" cy="461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606494" y="1823871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❶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3421" y="2542536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❷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79588" y="2476763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9960" y="2846095"/>
            <a:ext cx="4126533" cy="3386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5080354" y="2927758"/>
            <a:ext cx="3305900" cy="2181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7426786" y="2787880"/>
            <a:ext cx="143490" cy="150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4559906" y="2122754"/>
            <a:ext cx="144280" cy="136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607579" y="2846095"/>
            <a:ext cx="150501" cy="150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6" y="1271681"/>
            <a:ext cx="8591363" cy="53770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483209"/>
              </p:ext>
            </p:extLst>
          </p:nvPr>
        </p:nvGraphicFramePr>
        <p:xfrm>
          <a:off x="8925886" y="209548"/>
          <a:ext cx="3066089" cy="6428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956">
                  <a:extLst>
                    <a:ext uri="{9D8B030D-6E8A-4147-A177-3AD203B41FA5}">
                      <a16:colId xmlns:a16="http://schemas.microsoft.com/office/drawing/2014/main" val="3485861638"/>
                    </a:ext>
                  </a:extLst>
                </a:gridCol>
                <a:gridCol w="2367133">
                  <a:extLst>
                    <a:ext uri="{9D8B030D-6E8A-4147-A177-3AD203B41FA5}">
                      <a16:colId xmlns:a16="http://schemas.microsoft.com/office/drawing/2014/main" val="243865075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11113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목표 전기세와 현재 전기세를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표시한다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1311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목표 전기 사용량과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현재 전기 사용량을 표시한다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8674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목표 탄소 배출량과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현재 탄소 배출량을 표시한다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15476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절약한 에너지와 탄소 배출량에 따라</a:t>
                      </a:r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나무 몇 그루를 심은 효과가 있는지</a:t>
                      </a:r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표시한다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6031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241915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06504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9100"/>
                  </a:ext>
                </a:extLst>
              </a:tr>
            </a:tbl>
          </a:graphicData>
        </a:graphic>
      </p:graphicFrame>
      <p:graphicFrame>
        <p:nvGraphicFramePr>
          <p:cNvPr id="12" name="Google Shape;105;p15"/>
          <p:cNvGraphicFramePr/>
          <p:nvPr>
            <p:extLst>
              <p:ext uri="{D42A27DB-BD31-4B8C-83A1-F6EECF244321}">
                <p14:modId xmlns:p14="http://schemas.microsoft.com/office/powerpoint/2010/main" val="3671799107"/>
              </p:ext>
            </p:extLst>
          </p:nvPr>
        </p:nvGraphicFramePr>
        <p:xfrm>
          <a:off x="202117" y="209550"/>
          <a:ext cx="8723768" cy="9268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8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PAGE</a:t>
                      </a:r>
                      <a:r>
                        <a:rPr lang="en-US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TILTE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에너지</a:t>
                      </a:r>
                      <a:r>
                        <a:rPr lang="ko-KR" altLang="en-US" sz="1400" u="none" strike="noStrike" cap="none" baseline="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 절약량 페이지</a:t>
                      </a:r>
                      <a:endParaRPr altLang="en-US"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ID</a:t>
                      </a:r>
                      <a:endParaRPr lang="en-US" altLang="ko-KR"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5</a:t>
                      </a:r>
                      <a:endParaRPr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DATE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23.11.08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PATH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6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/</a:t>
                      </a:r>
                      <a:r>
                        <a:rPr lang="en-US" sz="1600" u="none" strike="noStrike" cap="none" dirty="0" err="1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eepad</a:t>
                      </a:r>
                      <a:endParaRPr sz="16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994005" y="1867984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❶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8331" y="1867984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❷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9191" y="6279427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1002" y="4386444"/>
            <a:ext cx="3768124" cy="1861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661002" y="2340894"/>
            <a:ext cx="3768124" cy="1861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4498852" y="2340894"/>
            <a:ext cx="3730748" cy="1861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4482385" y="4386444"/>
            <a:ext cx="3730748" cy="1861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763492" y="6253281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3946336" y="2168608"/>
            <a:ext cx="140666" cy="174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7860180" y="2157300"/>
            <a:ext cx="140666" cy="174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376103" y="6248400"/>
            <a:ext cx="140666" cy="174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5129135" y="6253281"/>
            <a:ext cx="140666" cy="174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72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6" y="1222880"/>
            <a:ext cx="8599644" cy="541553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106641"/>
              </p:ext>
            </p:extLst>
          </p:nvPr>
        </p:nvGraphicFramePr>
        <p:xfrm>
          <a:off x="8925886" y="209548"/>
          <a:ext cx="3066089" cy="6428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956">
                  <a:extLst>
                    <a:ext uri="{9D8B030D-6E8A-4147-A177-3AD203B41FA5}">
                      <a16:colId xmlns:a16="http://schemas.microsoft.com/office/drawing/2014/main" val="3485861638"/>
                    </a:ext>
                  </a:extLst>
                </a:gridCol>
                <a:gridCol w="2367133">
                  <a:extLst>
                    <a:ext uri="{9D8B030D-6E8A-4147-A177-3AD203B41FA5}">
                      <a16:colId xmlns:a16="http://schemas.microsoft.com/office/drawing/2014/main" val="2438650752"/>
                    </a:ext>
                  </a:extLst>
                </a:gridCol>
              </a:tblGrid>
              <a:tr h="46440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511113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사용자들이 작성한 게시글을 </a:t>
                      </a:r>
                      <a:endParaRPr lang="en-US" altLang="ko-KR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표시한다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 ID,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제목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작성일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조회수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댓글 수가 함께 표시된다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1311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키워드로 게시글을 검색할 수 있다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686748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페이지를 이동한다</a:t>
                      </a:r>
                      <a:r>
                        <a:rPr lang="en-US" altLang="ko-KR" sz="120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15476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해당 탭을 클릭하여 게시글 </a:t>
                      </a:r>
                      <a:endParaRPr lang="en-US" altLang="ko-KR" sz="1200" baseline="0" dirty="0" smtClean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작성 페이지로 이동할 수 있다</a:t>
                      </a:r>
                      <a:r>
                        <a:rPr lang="en-US" altLang="ko-KR" sz="1200" baseline="0" dirty="0" smtClean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6031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241915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606504"/>
                  </a:ext>
                </a:extLst>
              </a:tr>
              <a:tr h="852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8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9100"/>
                  </a:ext>
                </a:extLst>
              </a:tr>
            </a:tbl>
          </a:graphicData>
        </a:graphic>
      </p:graphicFrame>
      <p:graphicFrame>
        <p:nvGraphicFramePr>
          <p:cNvPr id="12" name="Google Shape;105;p15"/>
          <p:cNvGraphicFramePr/>
          <p:nvPr>
            <p:extLst>
              <p:ext uri="{D42A27DB-BD31-4B8C-83A1-F6EECF244321}">
                <p14:modId xmlns:p14="http://schemas.microsoft.com/office/powerpoint/2010/main" val="2684156443"/>
              </p:ext>
            </p:extLst>
          </p:nvPr>
        </p:nvGraphicFramePr>
        <p:xfrm>
          <a:off x="202117" y="209550"/>
          <a:ext cx="8723768" cy="9268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8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4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PAGE</a:t>
                      </a:r>
                      <a:r>
                        <a:rPr lang="en-US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TILTE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인수인계</a:t>
                      </a:r>
                      <a:r>
                        <a:rPr lang="en-US" altLang="ko-KR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, </a:t>
                      </a:r>
                      <a:r>
                        <a:rPr lang="ko-KR" alt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공지 페이지</a:t>
                      </a:r>
                      <a:endParaRPr altLang="en-US"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 ID</a:t>
                      </a:r>
                      <a:endParaRPr lang="en-US" altLang="ko-KR"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6</a:t>
                      </a:r>
                      <a:endParaRPr sz="14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DATE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E232E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23.11.08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SCREEN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200" u="none" strike="noStrike" cap="none" dirty="0" smtClean="0">
                          <a:solidFill>
                            <a:schemeClr val="lt1"/>
                          </a:solidFill>
                          <a:latin typeface="Pretendard ExtraBold" panose="02000903000000020004" pitchFamily="50" charset="-127"/>
                          <a:ea typeface="Pretendard ExtraBold" panose="02000903000000020004" pitchFamily="50" charset="-127"/>
                          <a:cs typeface="Pretendard ExtraBold" panose="02000903000000020004" pitchFamily="50" charset="-127"/>
                          <a:sym typeface="Arial"/>
                        </a:rPr>
                        <a:t>PATH</a:t>
                      </a:r>
                      <a:endParaRPr sz="1200" u="none" strike="noStrike" cap="none" dirty="0">
                        <a:solidFill>
                          <a:schemeClr val="lt1"/>
                        </a:solidFill>
                        <a:latin typeface="Pretendard ExtraBold" panose="02000903000000020004" pitchFamily="50" charset="-127"/>
                        <a:ea typeface="Pretendard ExtraBold" panose="02000903000000020004" pitchFamily="50" charset="-127"/>
                        <a:cs typeface="Pretendard ExtraBold" panose="020009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en-US" sz="1600" u="none" strike="noStrike" cap="none" dirty="0" smtClean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  <a:sym typeface="Arial"/>
                        </a:rPr>
                        <a:t>/inform</a:t>
                      </a:r>
                      <a:endParaRPr sz="1600" u="none" strike="noStrike" cap="none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6435B"/>
                      </a:solidFill>
                      <a:prstDash val="dot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l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T w="9525" cap="flat" cmpd="sng" algn="ctr">
                      <a:solidFill>
                        <a:srgbClr val="1E232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36022" y="2607742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❶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57630" y="1953596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❷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8177" y="3083844"/>
            <a:ext cx="7199484" cy="234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4836713" y="2431599"/>
            <a:ext cx="3280948" cy="438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3265689" y="2916176"/>
            <a:ext cx="140666" cy="174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7914519" y="2247445"/>
            <a:ext cx="140666" cy="174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572951" y="5650653"/>
            <a:ext cx="1846774" cy="438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5418939" y="5782993"/>
            <a:ext cx="140666" cy="174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60877" y="5469189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43252" y="5642791"/>
            <a:ext cx="614378" cy="438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7952160" y="5748338"/>
            <a:ext cx="165501" cy="137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34910" y="5479835"/>
            <a:ext cx="4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508</Words>
  <Application>Microsoft Office PowerPoint</Application>
  <PresentationFormat>와이드스크린</PresentationFormat>
  <Paragraphs>218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Pretendard SemiBold</vt:lpstr>
      <vt:lpstr>Arial</vt:lpstr>
      <vt:lpstr>Noto Sans KR</vt:lpstr>
      <vt:lpstr>Pretendard ExtraBold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202-09</dc:creator>
  <cp:lastModifiedBy>202-09</cp:lastModifiedBy>
  <cp:revision>29</cp:revision>
  <dcterms:created xsi:type="dcterms:W3CDTF">2023-11-06T05:04:46Z</dcterms:created>
  <dcterms:modified xsi:type="dcterms:W3CDTF">2023-11-08T05:54:08Z</dcterms:modified>
</cp:coreProperties>
</file>